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62" r:id="rId6"/>
    <p:sldId id="264" r:id="rId7"/>
    <p:sldId id="265" r:id="rId8"/>
  </p:sldIdLst>
  <p:sldSz cx="18288000" cy="10287000"/>
  <p:notesSz cx="6858000" cy="9144000"/>
  <p:embeddedFontLst>
    <p:embeddedFont>
      <p:font typeface="Montserrat Medium" panose="00000600000000000000" pitchFamily="2" charset="0"/>
      <p:regular r:id="rId9"/>
      <p:italic r:id="rId10"/>
    </p:embeddedFont>
    <p:embeddedFont>
      <p:font typeface="Neue Machina" panose="020B0604020202020204" charset="0"/>
      <p:regular r:id="rId11"/>
    </p:embeddedFont>
    <p:embeddedFont>
      <p:font typeface="Neue Machina Ultra-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2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686801" y="1181101"/>
            <a:ext cx="8572500" cy="7274412"/>
          </a:xfrm>
          <a:custGeom>
            <a:avLst/>
            <a:gdLst/>
            <a:ahLst/>
            <a:cxnLst/>
            <a:rect l="l" t="t" r="r" b="b"/>
            <a:pathLst>
              <a:path w="7885745" h="6624025">
                <a:moveTo>
                  <a:pt x="0" y="0"/>
                </a:moveTo>
                <a:lnTo>
                  <a:pt x="7885745" y="0"/>
                </a:lnTo>
                <a:lnTo>
                  <a:pt x="7885745" y="6624026"/>
                </a:lnTo>
                <a:lnTo>
                  <a:pt x="0" y="6624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304800" y="7353300"/>
            <a:ext cx="7157357" cy="1497475"/>
            <a:chOff x="0" y="0"/>
            <a:chExt cx="1025134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25134" cy="406400"/>
            </a:xfrm>
            <a:custGeom>
              <a:avLst/>
              <a:gdLst/>
              <a:ahLst/>
              <a:cxnLst/>
              <a:rect l="l" t="t" r="r" b="b"/>
              <a:pathLst>
                <a:path w="1025134" h="406400">
                  <a:moveTo>
                    <a:pt x="71735" y="0"/>
                  </a:moveTo>
                  <a:lnTo>
                    <a:pt x="953399" y="0"/>
                  </a:lnTo>
                  <a:cubicBezTo>
                    <a:pt x="993017" y="0"/>
                    <a:pt x="1025134" y="32117"/>
                    <a:pt x="1025134" y="71735"/>
                  </a:cubicBezTo>
                  <a:lnTo>
                    <a:pt x="1025134" y="334665"/>
                  </a:lnTo>
                  <a:cubicBezTo>
                    <a:pt x="1025134" y="374283"/>
                    <a:pt x="993017" y="406400"/>
                    <a:pt x="953399" y="406400"/>
                  </a:cubicBezTo>
                  <a:lnTo>
                    <a:pt x="71735" y="406400"/>
                  </a:lnTo>
                  <a:cubicBezTo>
                    <a:pt x="32117" y="406400"/>
                    <a:pt x="0" y="374283"/>
                    <a:pt x="0" y="334665"/>
                  </a:cubicBezTo>
                  <a:lnTo>
                    <a:pt x="0" y="71735"/>
                  </a:lnTo>
                  <a:cubicBezTo>
                    <a:pt x="0" y="32117"/>
                    <a:pt x="32117" y="0"/>
                    <a:pt x="71735" y="0"/>
                  </a:cubicBezTo>
                  <a:close/>
                </a:path>
              </a:pathLst>
            </a:custGeom>
            <a:solidFill>
              <a:srgbClr val="FBF6F1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025134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97968" y="801053"/>
            <a:ext cx="8288832" cy="55690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966"/>
              </a:lnSpc>
            </a:pPr>
            <a:r>
              <a:rPr lang="en-US" sz="8000" b="1" spc="-262" dirty="0">
                <a:solidFill>
                  <a:srgbClr val="3D3D3D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Mobile Usage Trends for Strategic Ad Targeting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86800" y="9563100"/>
            <a:ext cx="9337539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90"/>
              </a:lnSpc>
            </a:pPr>
            <a:r>
              <a:rPr lang="en-US" sz="3000" spc="-81" dirty="0">
                <a:solidFill>
                  <a:srgbClr val="3D3D3D"/>
                </a:solidFill>
                <a:latin typeface="Neue Machina"/>
                <a:ea typeface="Neue Machina"/>
                <a:cs typeface="Neue Machina"/>
                <a:sym typeface="Neue Machina"/>
              </a:rPr>
              <a:t>Elif Surucu | November 15, 2024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EB1EBA-597B-E80E-F36C-5303620FA854}"/>
              </a:ext>
            </a:extLst>
          </p:cNvPr>
          <p:cNvSpPr txBox="1"/>
          <p:nvPr/>
        </p:nvSpPr>
        <p:spPr>
          <a:xfrm>
            <a:off x="609600" y="7677900"/>
            <a:ext cx="9601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 err="1">
                <a:latin typeface="Neue Machina Ultra-Bold" panose="020B0604020202020204" charset="0"/>
              </a:rPr>
              <a:t>SmartTarget</a:t>
            </a:r>
            <a:r>
              <a:rPr lang="en-US" sz="4000" dirty="0">
                <a:latin typeface="Neue Machina Ultra-Bold" panose="020B0604020202020204" charset="0"/>
              </a:rPr>
              <a:t> Media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54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4800" y="3086100"/>
            <a:ext cx="5405305" cy="6434887"/>
          </a:xfrm>
          <a:custGeom>
            <a:avLst/>
            <a:gdLst/>
            <a:ahLst/>
            <a:cxnLst/>
            <a:rect l="l" t="t" r="r" b="b"/>
            <a:pathLst>
              <a:path w="5405305" h="6434887">
                <a:moveTo>
                  <a:pt x="0" y="0"/>
                </a:moveTo>
                <a:lnTo>
                  <a:pt x="5405305" y="0"/>
                </a:lnTo>
                <a:lnTo>
                  <a:pt x="5405305" y="6434888"/>
                </a:lnTo>
                <a:lnTo>
                  <a:pt x="0" y="64348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914400" y="308814"/>
            <a:ext cx="16306800" cy="32076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701"/>
              </a:lnSpc>
            </a:pPr>
            <a:r>
              <a:rPr lang="en-US" sz="4000" b="1" spc="-207" dirty="0">
                <a:solidFill>
                  <a:schemeClr val="bg1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Analyzing mobile app usage trends to refine ad targeting, increase engagement, and maximize ROI.</a:t>
            </a:r>
          </a:p>
          <a:p>
            <a:pPr algn="l">
              <a:lnSpc>
                <a:spcPts val="8701"/>
              </a:lnSpc>
            </a:pPr>
            <a:endParaRPr lang="en-US" sz="4400" b="1" spc="-207" dirty="0">
              <a:solidFill>
                <a:schemeClr val="bg1"/>
              </a:solidFill>
              <a:latin typeface="Neue Machina Ultra-Bold"/>
              <a:ea typeface="Neue Machina Ultra-Bold"/>
              <a:cs typeface="Neue Machina Ultra-Bold"/>
              <a:sym typeface="Neue Machina Ultra-Bold"/>
            </a:endParaRPr>
          </a:p>
        </p:txBody>
      </p:sp>
      <p:sp>
        <p:nvSpPr>
          <p:cNvPr id="5" name="AutoShape 3"/>
          <p:cNvSpPr/>
          <p:nvPr/>
        </p:nvSpPr>
        <p:spPr>
          <a:xfrm>
            <a:off x="6014904" y="3331685"/>
            <a:ext cx="10901496" cy="1"/>
          </a:xfrm>
          <a:prstGeom prst="line">
            <a:avLst/>
          </a:prstGeom>
          <a:ln w="28575" cap="flat">
            <a:solidFill>
              <a:srgbClr val="3D3D3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6" name="Group 10">
            <a:extLst>
              <a:ext uri="{FF2B5EF4-FFF2-40B4-BE49-F238E27FC236}">
                <a16:creationId xmlns:a16="http://schemas.microsoft.com/office/drawing/2014/main" id="{5B4CEDEF-FFE5-CC62-B5EF-F2BFF91021C4}"/>
              </a:ext>
            </a:extLst>
          </p:cNvPr>
          <p:cNvGrpSpPr/>
          <p:nvPr/>
        </p:nvGrpSpPr>
        <p:grpSpPr>
          <a:xfrm>
            <a:off x="7257794" y="3115958"/>
            <a:ext cx="502056" cy="502056"/>
            <a:chOff x="0" y="0"/>
            <a:chExt cx="812800" cy="812800"/>
          </a:xfrm>
        </p:grpSpPr>
        <p:sp>
          <p:nvSpPr>
            <p:cNvPr id="7" name="Freeform 11">
              <a:extLst>
                <a:ext uri="{FF2B5EF4-FFF2-40B4-BE49-F238E27FC236}">
                  <a16:creationId xmlns:a16="http://schemas.microsoft.com/office/drawing/2014/main" id="{0CD887D9-614A-955C-374A-7C56898FB4E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D3D3D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12">
              <a:extLst>
                <a:ext uri="{FF2B5EF4-FFF2-40B4-BE49-F238E27FC236}">
                  <a16:creationId xmlns:a16="http://schemas.microsoft.com/office/drawing/2014/main" id="{1C8FB9BD-B4E8-7A3E-3DB1-45E2AE2BB92C}"/>
                </a:ext>
              </a:extLst>
            </p:cNvPr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10">
            <a:extLst>
              <a:ext uri="{FF2B5EF4-FFF2-40B4-BE49-F238E27FC236}">
                <a16:creationId xmlns:a16="http://schemas.microsoft.com/office/drawing/2014/main" id="{35F1C8F8-B5DA-EAB5-62B9-54F7D2CC8607}"/>
              </a:ext>
            </a:extLst>
          </p:cNvPr>
          <p:cNvGrpSpPr/>
          <p:nvPr/>
        </p:nvGrpSpPr>
        <p:grpSpPr>
          <a:xfrm>
            <a:off x="11122642" y="3104191"/>
            <a:ext cx="502056" cy="502056"/>
            <a:chOff x="0" y="0"/>
            <a:chExt cx="812800" cy="812800"/>
          </a:xfrm>
        </p:grpSpPr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8B946AF9-46D4-931B-8F19-D61D0B4F364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D3D3D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2">
              <a:extLst>
                <a:ext uri="{FF2B5EF4-FFF2-40B4-BE49-F238E27FC236}">
                  <a16:creationId xmlns:a16="http://schemas.microsoft.com/office/drawing/2014/main" id="{16B7F2D4-EB22-C4FB-B03E-2E9D338C7BFF}"/>
                </a:ext>
              </a:extLst>
            </p:cNvPr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0">
            <a:extLst>
              <a:ext uri="{FF2B5EF4-FFF2-40B4-BE49-F238E27FC236}">
                <a16:creationId xmlns:a16="http://schemas.microsoft.com/office/drawing/2014/main" id="{37E5FF57-7065-34F8-B70C-4AED53AF73D6}"/>
              </a:ext>
            </a:extLst>
          </p:cNvPr>
          <p:cNvGrpSpPr/>
          <p:nvPr/>
        </p:nvGrpSpPr>
        <p:grpSpPr>
          <a:xfrm>
            <a:off x="15279740" y="3104191"/>
            <a:ext cx="502056" cy="502056"/>
            <a:chOff x="0" y="0"/>
            <a:chExt cx="812800" cy="812800"/>
          </a:xfrm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873A2B2D-AB20-8062-4B6F-3C63BAEEB31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D3D3D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2">
              <a:extLst>
                <a:ext uri="{FF2B5EF4-FFF2-40B4-BE49-F238E27FC236}">
                  <a16:creationId xmlns:a16="http://schemas.microsoft.com/office/drawing/2014/main" id="{27603236-37D3-7EE0-89AD-035F958CDD3D}"/>
                </a:ext>
              </a:extLst>
            </p:cNvPr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6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A7213E7-D23E-676F-E688-5260EE8AFF29}"/>
              </a:ext>
            </a:extLst>
          </p:cNvPr>
          <p:cNvSpPr txBox="1"/>
          <p:nvPr/>
        </p:nvSpPr>
        <p:spPr>
          <a:xfrm>
            <a:off x="6126882" y="3630234"/>
            <a:ext cx="3245717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800" dirty="0">
              <a:solidFill>
                <a:schemeClr val="bg1"/>
              </a:solidFill>
              <a:latin typeface="Montserrat Medium" panose="00000600000000000000" pitchFamily="2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Montserrat Medium" panose="00000600000000000000" pitchFamily="2" charset="0"/>
              </a:rPr>
              <a:t>Understand app usage patterns by demographic segments (age, gender, location).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66F0F5-DD7E-5DD4-4D2A-067B22C5461C}"/>
              </a:ext>
            </a:extLst>
          </p:cNvPr>
          <p:cNvSpPr txBox="1"/>
          <p:nvPr/>
        </p:nvSpPr>
        <p:spPr>
          <a:xfrm>
            <a:off x="10134600" y="4033402"/>
            <a:ext cx="290937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ontserrat Medium" panose="00000600000000000000" pitchFamily="2" charset="0"/>
              </a:rPr>
              <a:t>Identify peak engagement times for each user type.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9F731E-AE5D-609F-8E04-FD7E577D8FEA}"/>
              </a:ext>
            </a:extLst>
          </p:cNvPr>
          <p:cNvSpPr txBox="1"/>
          <p:nvPr/>
        </p:nvSpPr>
        <p:spPr>
          <a:xfrm>
            <a:off x="13944600" y="4000317"/>
            <a:ext cx="29718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ontserrat Medium" panose="00000600000000000000" pitchFamily="2" charset="0"/>
              </a:rPr>
              <a:t>Develop data-driven insights for targeted ad placements.</a:t>
            </a:r>
          </a:p>
        </p:txBody>
      </p:sp>
      <p:pic>
        <p:nvPicPr>
          <p:cNvPr id="23" name="Picture 4">
            <a:extLst>
              <a:ext uri="{FF2B5EF4-FFF2-40B4-BE49-F238E27FC236}">
                <a16:creationId xmlns:a16="http://schemas.microsoft.com/office/drawing/2014/main" id="{93E612BF-FE45-1AA9-FB12-01FB04D660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3614" y="6243354"/>
            <a:ext cx="6600111" cy="39324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AE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01400" y="5600700"/>
            <a:ext cx="5334000" cy="4565047"/>
          </a:xfrm>
          <a:custGeom>
            <a:avLst/>
            <a:gdLst/>
            <a:ahLst/>
            <a:cxnLst/>
            <a:rect l="l" t="t" r="r" b="b"/>
            <a:pathLst>
              <a:path w="6733763" h="6660304">
                <a:moveTo>
                  <a:pt x="0" y="0"/>
                </a:moveTo>
                <a:lnTo>
                  <a:pt x="6733763" y="0"/>
                </a:lnTo>
                <a:lnTo>
                  <a:pt x="6733763" y="6660304"/>
                </a:lnTo>
                <a:lnTo>
                  <a:pt x="0" y="66603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114300" y="-4613"/>
            <a:ext cx="5464629" cy="322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701"/>
              </a:lnSpc>
            </a:pPr>
            <a:r>
              <a:rPr lang="en-US" sz="4800" b="1" spc="-207" dirty="0">
                <a:solidFill>
                  <a:srgbClr val="3D3D3D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Key Mobile Usage Trends by Demographics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9743" y="9307969"/>
            <a:ext cx="9753600" cy="6917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3D3D3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Demographic insights can drive segmented ad campaigns and improve relevance.</a:t>
            </a:r>
          </a:p>
        </p:txBody>
      </p:sp>
      <p:pic>
        <p:nvPicPr>
          <p:cNvPr id="10" name="Picture 9" descr="A graph of a number of people&#10;&#10;Description automatically generated">
            <a:extLst>
              <a:ext uri="{FF2B5EF4-FFF2-40B4-BE49-F238E27FC236}">
                <a16:creationId xmlns:a16="http://schemas.microsoft.com/office/drawing/2014/main" id="{CFD97588-5F09-41C4-CDBD-396700F2FA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9" y="3332014"/>
            <a:ext cx="8708572" cy="56976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BA7FB2-E975-BFCE-A12A-B65C14BC16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2332" y="121253"/>
            <a:ext cx="9185040" cy="547944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3D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4535" y="276474"/>
            <a:ext cx="17692208" cy="10080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701"/>
              </a:lnSpc>
            </a:pPr>
            <a:r>
              <a:rPr lang="en-US" sz="5400" dirty="0">
                <a:solidFill>
                  <a:schemeClr val="bg1"/>
                </a:solidFill>
                <a:latin typeface="Neue Machina Ultra-Bold" panose="020B0604020202020204" charset="0"/>
              </a:rPr>
              <a:t>Statistical Insights for Targeted Strategies</a:t>
            </a:r>
            <a:endParaRPr lang="en-US" sz="5400" b="1" spc="-207" dirty="0">
              <a:solidFill>
                <a:schemeClr val="bg1"/>
              </a:solidFill>
              <a:latin typeface="Neue Machina Ultra-Bold" panose="020B0604020202020204" charset="0"/>
              <a:ea typeface="Neue Machina Ultra-Bold"/>
              <a:cs typeface="Neue Machina Ultra-Bold"/>
              <a:sym typeface="Neue Machina Ultra-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34535" y="1736498"/>
            <a:ext cx="17274731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sz="2400" b="1" u="none" strike="noStrike" dirty="0">
                <a:solidFill>
                  <a:srgbClr val="FBF6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According to the ANOVA test results, there is no statistically significant difference in the types of applications used at different times of the day.</a:t>
            </a:r>
          </a:p>
        </p:txBody>
      </p:sp>
      <p:pic>
        <p:nvPicPr>
          <p:cNvPr id="23" name="Picture 22" descr="A graph showing the amount of time&#10;&#10;Description automatically generated">
            <a:extLst>
              <a:ext uri="{FF2B5EF4-FFF2-40B4-BE49-F238E27FC236}">
                <a16:creationId xmlns:a16="http://schemas.microsoft.com/office/drawing/2014/main" id="{12A9E95C-5CB9-5E92-CF1A-6F5F52AFB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45" y="3088027"/>
            <a:ext cx="11351850" cy="6799586"/>
          </a:xfrm>
          <a:prstGeom prst="rect">
            <a:avLst/>
          </a:prstGeom>
        </p:spPr>
      </p:pic>
      <p:sp>
        <p:nvSpPr>
          <p:cNvPr id="28" name="TextBox 17">
            <a:extLst>
              <a:ext uri="{FF2B5EF4-FFF2-40B4-BE49-F238E27FC236}">
                <a16:creationId xmlns:a16="http://schemas.microsoft.com/office/drawing/2014/main" id="{94399402-35C8-07FE-D4CE-DEBECA497AD2}"/>
              </a:ext>
            </a:extLst>
          </p:cNvPr>
          <p:cNvSpPr txBox="1"/>
          <p:nvPr/>
        </p:nvSpPr>
        <p:spPr>
          <a:xfrm>
            <a:off x="11771601" y="3098913"/>
            <a:ext cx="6362700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u="none" spc="22" dirty="0">
                <a:solidFill>
                  <a:schemeClr val="bg1"/>
                </a:solidFill>
                <a:latin typeface="Montserrat Medium" panose="00000600000000000000" pitchFamily="2" charset="0"/>
                <a:ea typeface="Montserrat Semi-Bold"/>
                <a:cs typeface="Montserrat Semi-Bold"/>
                <a:sym typeface="Montserrat Semi-Bold"/>
              </a:rPr>
              <a:t>These results suggest that users use all three types of apps at similar rates regardless of the time of day. </a:t>
            </a:r>
          </a:p>
          <a:p>
            <a:pPr marL="0" lvl="0" indent="0" algn="just">
              <a:spcBef>
                <a:spcPct val="0"/>
              </a:spcBef>
            </a:pPr>
            <a:endParaRPr lang="en-US" sz="2000" spc="22" dirty="0">
              <a:solidFill>
                <a:schemeClr val="bg1"/>
              </a:solidFill>
              <a:latin typeface="Montserrat Medium" panose="00000600000000000000" pitchFamily="2" charset="0"/>
              <a:ea typeface="Montserrat Semi-Bold"/>
              <a:cs typeface="Montserrat Semi-Bold"/>
              <a:sym typeface="Montserrat Semi-Bold"/>
            </a:endParaRPr>
          </a:p>
          <a:p>
            <a:pPr marL="0" lvl="0" indent="0" algn="just">
              <a:spcBef>
                <a:spcPct val="0"/>
              </a:spcBef>
            </a:pPr>
            <a:r>
              <a:rPr lang="en-US" sz="2000" u="none" spc="22" dirty="0">
                <a:solidFill>
                  <a:schemeClr val="bg1"/>
                </a:solidFill>
                <a:latin typeface="Montserrat Medium" panose="00000600000000000000" pitchFamily="2" charset="0"/>
                <a:ea typeface="Montserrat Semi-Bold"/>
                <a:cs typeface="Montserrat Semi-Bold"/>
                <a:sym typeface="Montserrat Semi-Bold"/>
              </a:rPr>
              <a:t>From a marketing strategy perspective, it appears that targeting certain types of apps at certain times of the day will not affect user habits.</a:t>
            </a:r>
          </a:p>
        </p:txBody>
      </p:sp>
      <p:sp>
        <p:nvSpPr>
          <p:cNvPr id="29" name="Freeform 2">
            <a:extLst>
              <a:ext uri="{FF2B5EF4-FFF2-40B4-BE49-F238E27FC236}">
                <a16:creationId xmlns:a16="http://schemas.microsoft.com/office/drawing/2014/main" id="{D317B799-C7AA-FE11-BF19-9FD6B3FDF631}"/>
              </a:ext>
            </a:extLst>
          </p:cNvPr>
          <p:cNvSpPr/>
          <p:nvPr/>
        </p:nvSpPr>
        <p:spPr>
          <a:xfrm>
            <a:off x="11771601" y="5676900"/>
            <a:ext cx="5837665" cy="4248813"/>
          </a:xfrm>
          <a:custGeom>
            <a:avLst/>
            <a:gdLst/>
            <a:ahLst/>
            <a:cxnLst/>
            <a:rect l="l" t="t" r="r" b="b"/>
            <a:pathLst>
              <a:path w="7478353" h="7220010">
                <a:moveTo>
                  <a:pt x="0" y="0"/>
                </a:moveTo>
                <a:lnTo>
                  <a:pt x="7478353" y="0"/>
                </a:lnTo>
                <a:lnTo>
                  <a:pt x="7478353" y="7220010"/>
                </a:lnTo>
                <a:lnTo>
                  <a:pt x="0" y="72200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2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266700"/>
            <a:ext cx="5420842" cy="43931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701"/>
              </a:lnSpc>
            </a:pPr>
            <a:r>
              <a:rPr lang="en-US" sz="6000" b="1" spc="-207" dirty="0">
                <a:solidFill>
                  <a:srgbClr val="3D3D3D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Predictive Modeling for Enhanced Targeting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09600" y="5627111"/>
            <a:ext cx="3733800" cy="17689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3D3D3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Models Tested:</a:t>
            </a:r>
          </a:p>
          <a:p>
            <a:pPr marL="342900" lvl="0" indent="-342900" algn="l">
              <a:lnSpc>
                <a:spcPts val="28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b="1" u="none" strike="noStrike" dirty="0">
                <a:solidFill>
                  <a:srgbClr val="3D3D3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Random Forest: 95% accuracy.</a:t>
            </a:r>
          </a:p>
          <a:p>
            <a:pPr marL="342900" lvl="0" indent="-342900" algn="l">
              <a:lnSpc>
                <a:spcPts val="28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b="1" u="none" strike="noStrike" dirty="0" err="1">
                <a:solidFill>
                  <a:srgbClr val="3D3D3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XGBoost</a:t>
            </a:r>
            <a:r>
              <a:rPr lang="en-US" sz="2000" b="1" u="none" strike="noStrike" dirty="0">
                <a:solidFill>
                  <a:srgbClr val="3D3D3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95% accuracy (Final Model).</a:t>
            </a:r>
          </a:p>
        </p:txBody>
      </p:sp>
      <p:pic>
        <p:nvPicPr>
          <p:cNvPr id="6" name="Picture 5" descr="A graph with a bar graph&#10;&#10;Description automatically generated with medium confidence">
            <a:extLst>
              <a:ext uri="{FF2B5EF4-FFF2-40B4-BE49-F238E27FC236}">
                <a16:creationId xmlns:a16="http://schemas.microsoft.com/office/drawing/2014/main" id="{0AE81C91-BFCD-85E3-0EB7-83EC8019A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498" y="23314"/>
            <a:ext cx="13034945" cy="77187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FDAAF3-7873-0B12-65F6-49FCF7524663}"/>
              </a:ext>
            </a:extLst>
          </p:cNvPr>
          <p:cNvSpPr txBox="1"/>
          <p:nvPr/>
        </p:nvSpPr>
        <p:spPr>
          <a:xfrm>
            <a:off x="5258498" y="8343900"/>
            <a:ext cx="1290180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2" charset="0"/>
              </a:rPr>
              <a:t>The prominence of variables such as “Clustering” and “Productivity Application Usage” indicates that these features play an important role in user segmentation and target audience analysis.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90038F09-37C2-BB0C-054C-8BA32B955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81" y="7769303"/>
            <a:ext cx="4225638" cy="251769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8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15800" y="-59145"/>
            <a:ext cx="6139543" cy="4428876"/>
          </a:xfrm>
          <a:custGeom>
            <a:avLst/>
            <a:gdLst/>
            <a:ahLst/>
            <a:cxnLst/>
            <a:rect l="l" t="t" r="r" b="b"/>
            <a:pathLst>
              <a:path w="7041011" h="5120735">
                <a:moveTo>
                  <a:pt x="0" y="0"/>
                </a:moveTo>
                <a:lnTo>
                  <a:pt x="7041011" y="0"/>
                </a:lnTo>
                <a:lnTo>
                  <a:pt x="7041011" y="5120736"/>
                </a:lnTo>
                <a:lnTo>
                  <a:pt x="0" y="51207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79615" y="231806"/>
            <a:ext cx="7720351" cy="32584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701"/>
              </a:lnSpc>
            </a:pPr>
            <a:r>
              <a:rPr lang="en-US" sz="6000" b="1" spc="-207" dirty="0">
                <a:solidFill>
                  <a:srgbClr val="FBF6F1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Model Accuracy and Strategic Application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01386" y="3490262"/>
            <a:ext cx="11087934" cy="6917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FBF6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High model accuracy enables refined segmentation, ensuring ads reach the right users at optimal times. </a:t>
            </a:r>
          </a:p>
        </p:txBody>
      </p:sp>
      <p:pic>
        <p:nvPicPr>
          <p:cNvPr id="6" name="Picture 5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96189070-955E-26C1-5A0F-1F42E94CF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86" y="4369731"/>
            <a:ext cx="6547249" cy="5575392"/>
          </a:xfrm>
          <a:prstGeom prst="rect">
            <a:avLst/>
          </a:prstGeom>
        </p:spPr>
      </p:pic>
      <p:pic>
        <p:nvPicPr>
          <p:cNvPr id="8" name="Picture 7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40F4785F-07FD-F478-44E6-CD3102E530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37" y="4369731"/>
            <a:ext cx="6835638" cy="55753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B14309-6538-FCF6-5AAA-4182C2B9666F}"/>
              </a:ext>
            </a:extLst>
          </p:cNvPr>
          <p:cNvSpPr txBox="1"/>
          <p:nvPr/>
        </p:nvSpPr>
        <p:spPr>
          <a:xfrm>
            <a:off x="13833777" y="4722499"/>
            <a:ext cx="4383466" cy="477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sz="3200" b="1" u="none" strike="noStrike" dirty="0">
                <a:solidFill>
                  <a:srgbClr val="FBF6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Social Media Ads</a:t>
            </a:r>
            <a:r>
              <a:rPr lang="en-US" sz="3200" b="1" dirty="0">
                <a:solidFill>
                  <a:srgbClr val="FBF6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</a:t>
            </a:r>
          </a:p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sz="3200" u="none" strike="noStrike" dirty="0">
                <a:solidFill>
                  <a:srgbClr val="FBF6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Target specific age groups in the evening.</a:t>
            </a:r>
          </a:p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endParaRPr lang="en-US" sz="3200" b="1" u="none" strike="noStrike" dirty="0">
              <a:solidFill>
                <a:srgbClr val="FBF6F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sz="3200" b="1" u="none" strike="noStrike" dirty="0">
                <a:solidFill>
                  <a:srgbClr val="FBF6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Gaming Ads: </a:t>
            </a:r>
          </a:p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sz="3200" u="none" strike="noStrike" dirty="0">
                <a:solidFill>
                  <a:srgbClr val="FBF6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Focus on late-night hours for engagement.</a:t>
            </a:r>
          </a:p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endParaRPr lang="en-US" sz="3200" b="1" u="none" strike="noStrike" dirty="0">
              <a:solidFill>
                <a:srgbClr val="FBF6F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sz="3200" b="1" u="none" strike="noStrike" dirty="0">
                <a:solidFill>
                  <a:srgbClr val="FBF6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Productivity Ads: </a:t>
            </a:r>
            <a:r>
              <a:rPr lang="en-US" sz="3200" u="none" strike="noStrike" dirty="0">
                <a:solidFill>
                  <a:srgbClr val="FBF6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Prioritize work hours for targeting.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CA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80947" y="1533495"/>
            <a:ext cx="7478353" cy="7220010"/>
          </a:xfrm>
          <a:custGeom>
            <a:avLst/>
            <a:gdLst/>
            <a:ahLst/>
            <a:cxnLst/>
            <a:rect l="l" t="t" r="r" b="b"/>
            <a:pathLst>
              <a:path w="7478353" h="7220010">
                <a:moveTo>
                  <a:pt x="0" y="0"/>
                </a:moveTo>
                <a:lnTo>
                  <a:pt x="7478353" y="0"/>
                </a:lnTo>
                <a:lnTo>
                  <a:pt x="7478353" y="7220010"/>
                </a:lnTo>
                <a:lnTo>
                  <a:pt x="0" y="72200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2887814"/>
            <a:ext cx="7813428" cy="4759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239"/>
              </a:lnSpc>
            </a:pPr>
            <a:r>
              <a:rPr lang="en-US" sz="12489" b="1" spc="-337">
                <a:solidFill>
                  <a:srgbClr val="3D3D3D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Thank you very much!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272</Words>
  <Application>Microsoft Office PowerPoint</Application>
  <PresentationFormat>Custom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Neue Machina Ultra-Bold</vt:lpstr>
      <vt:lpstr>Arial</vt:lpstr>
      <vt:lpstr>Montserrat Medium</vt:lpstr>
      <vt:lpstr>Calibri</vt:lpstr>
      <vt:lpstr>Neue Machina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Elif Sürücü</cp:lastModifiedBy>
  <cp:revision>2</cp:revision>
  <dcterms:created xsi:type="dcterms:W3CDTF">2006-08-16T00:00:00Z</dcterms:created>
  <dcterms:modified xsi:type="dcterms:W3CDTF">2024-11-15T00:55:26Z</dcterms:modified>
  <dc:identifier>DAGWfhMDL1Q</dc:identifier>
</cp:coreProperties>
</file>

<file path=docProps/thumbnail.jpeg>
</file>